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8" r:id="rId3"/>
    <p:sldId id="256"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6" r:id="rId27"/>
    <p:sldId id="281" r:id="rId28"/>
    <p:sldId id="282" r:id="rId29"/>
    <p:sldId id="283" r:id="rId30"/>
    <p:sldId id="285" r:id="rId31"/>
    <p:sldId id="284"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B68A37-0F32-4795-99F9-5F0A15D7EDF3}"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ECC8D-9279-4C7C-988C-DA7B6014C085}" type="slidenum">
              <a:rPr lang="en-US" smtClean="0"/>
              <a:t>‹#›</a:t>
            </a:fld>
            <a:endParaRPr lang="en-US"/>
          </a:p>
        </p:txBody>
      </p:sp>
    </p:spTree>
    <p:extLst>
      <p:ext uri="{BB962C8B-B14F-4D97-AF65-F5344CB8AC3E}">
        <p14:creationId xmlns:p14="http://schemas.microsoft.com/office/powerpoint/2010/main" val="3447395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B68A37-0F32-4795-99F9-5F0A15D7EDF3}"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ECC8D-9279-4C7C-988C-DA7B6014C085}" type="slidenum">
              <a:rPr lang="en-US" smtClean="0"/>
              <a:t>‹#›</a:t>
            </a:fld>
            <a:endParaRPr lang="en-US"/>
          </a:p>
        </p:txBody>
      </p:sp>
    </p:spTree>
    <p:extLst>
      <p:ext uri="{BB962C8B-B14F-4D97-AF65-F5344CB8AC3E}">
        <p14:creationId xmlns:p14="http://schemas.microsoft.com/office/powerpoint/2010/main" val="2706556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B68A37-0F32-4795-99F9-5F0A15D7EDF3}"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ECC8D-9279-4C7C-988C-DA7B6014C085}" type="slidenum">
              <a:rPr lang="en-US" smtClean="0"/>
              <a:t>‹#›</a:t>
            </a:fld>
            <a:endParaRPr lang="en-US"/>
          </a:p>
        </p:txBody>
      </p:sp>
    </p:spTree>
    <p:extLst>
      <p:ext uri="{BB962C8B-B14F-4D97-AF65-F5344CB8AC3E}">
        <p14:creationId xmlns:p14="http://schemas.microsoft.com/office/powerpoint/2010/main" val="622633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B68A37-0F32-4795-99F9-5F0A15D7EDF3}"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ECC8D-9279-4C7C-988C-DA7B6014C085}" type="slidenum">
              <a:rPr lang="en-US" smtClean="0"/>
              <a:t>‹#›</a:t>
            </a:fld>
            <a:endParaRPr lang="en-US"/>
          </a:p>
        </p:txBody>
      </p:sp>
    </p:spTree>
    <p:extLst>
      <p:ext uri="{BB962C8B-B14F-4D97-AF65-F5344CB8AC3E}">
        <p14:creationId xmlns:p14="http://schemas.microsoft.com/office/powerpoint/2010/main" val="3951322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B68A37-0F32-4795-99F9-5F0A15D7EDF3}" type="datetimeFigureOut">
              <a:rPr lang="en-US" smtClean="0"/>
              <a:t>12/21/2016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ECC8D-9279-4C7C-988C-DA7B6014C085}" type="slidenum">
              <a:rPr lang="en-US" smtClean="0"/>
              <a:t>‹#›</a:t>
            </a:fld>
            <a:endParaRPr lang="en-US"/>
          </a:p>
        </p:txBody>
      </p:sp>
    </p:spTree>
    <p:extLst>
      <p:ext uri="{BB962C8B-B14F-4D97-AF65-F5344CB8AC3E}">
        <p14:creationId xmlns:p14="http://schemas.microsoft.com/office/powerpoint/2010/main" val="2453952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B68A37-0F32-4795-99F9-5F0A15D7EDF3}" type="datetimeFigureOut">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2ECC8D-9279-4C7C-988C-DA7B6014C085}" type="slidenum">
              <a:rPr lang="en-US" smtClean="0"/>
              <a:t>‹#›</a:t>
            </a:fld>
            <a:endParaRPr lang="en-US"/>
          </a:p>
        </p:txBody>
      </p:sp>
    </p:spTree>
    <p:extLst>
      <p:ext uri="{BB962C8B-B14F-4D97-AF65-F5344CB8AC3E}">
        <p14:creationId xmlns:p14="http://schemas.microsoft.com/office/powerpoint/2010/main" val="426198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B68A37-0F32-4795-99F9-5F0A15D7EDF3}" type="datetimeFigureOut">
              <a:rPr lang="en-US" smtClean="0"/>
              <a:t>12/21/2016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2ECC8D-9279-4C7C-988C-DA7B6014C085}" type="slidenum">
              <a:rPr lang="en-US" smtClean="0"/>
              <a:t>‹#›</a:t>
            </a:fld>
            <a:endParaRPr lang="en-US"/>
          </a:p>
        </p:txBody>
      </p:sp>
    </p:spTree>
    <p:extLst>
      <p:ext uri="{BB962C8B-B14F-4D97-AF65-F5344CB8AC3E}">
        <p14:creationId xmlns:p14="http://schemas.microsoft.com/office/powerpoint/2010/main" val="285056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B68A37-0F32-4795-99F9-5F0A15D7EDF3}" type="datetimeFigureOut">
              <a:rPr lang="en-US" smtClean="0"/>
              <a:t>12/21/2016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2ECC8D-9279-4C7C-988C-DA7B6014C085}" type="slidenum">
              <a:rPr lang="en-US" smtClean="0"/>
              <a:t>‹#›</a:t>
            </a:fld>
            <a:endParaRPr lang="en-US"/>
          </a:p>
        </p:txBody>
      </p:sp>
    </p:spTree>
    <p:extLst>
      <p:ext uri="{BB962C8B-B14F-4D97-AF65-F5344CB8AC3E}">
        <p14:creationId xmlns:p14="http://schemas.microsoft.com/office/powerpoint/2010/main" val="3016426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B68A37-0F32-4795-99F9-5F0A15D7EDF3}" type="datetimeFigureOut">
              <a:rPr lang="en-US" smtClean="0"/>
              <a:t>12/21/2016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2ECC8D-9279-4C7C-988C-DA7B6014C085}" type="slidenum">
              <a:rPr lang="en-US" smtClean="0"/>
              <a:t>‹#›</a:t>
            </a:fld>
            <a:endParaRPr lang="en-US"/>
          </a:p>
        </p:txBody>
      </p:sp>
    </p:spTree>
    <p:extLst>
      <p:ext uri="{BB962C8B-B14F-4D97-AF65-F5344CB8AC3E}">
        <p14:creationId xmlns:p14="http://schemas.microsoft.com/office/powerpoint/2010/main" val="247124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B68A37-0F32-4795-99F9-5F0A15D7EDF3}" type="datetimeFigureOut">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2ECC8D-9279-4C7C-988C-DA7B6014C085}" type="slidenum">
              <a:rPr lang="en-US" smtClean="0"/>
              <a:t>‹#›</a:t>
            </a:fld>
            <a:endParaRPr lang="en-US"/>
          </a:p>
        </p:txBody>
      </p:sp>
    </p:spTree>
    <p:extLst>
      <p:ext uri="{BB962C8B-B14F-4D97-AF65-F5344CB8AC3E}">
        <p14:creationId xmlns:p14="http://schemas.microsoft.com/office/powerpoint/2010/main" val="214884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B68A37-0F32-4795-99F9-5F0A15D7EDF3}" type="datetimeFigureOut">
              <a:rPr lang="en-US" smtClean="0"/>
              <a:t>12/21/2016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2ECC8D-9279-4C7C-988C-DA7B6014C085}" type="slidenum">
              <a:rPr lang="en-US" smtClean="0"/>
              <a:t>‹#›</a:t>
            </a:fld>
            <a:endParaRPr lang="en-US"/>
          </a:p>
        </p:txBody>
      </p:sp>
    </p:spTree>
    <p:extLst>
      <p:ext uri="{BB962C8B-B14F-4D97-AF65-F5344CB8AC3E}">
        <p14:creationId xmlns:p14="http://schemas.microsoft.com/office/powerpoint/2010/main" val="4227683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B68A37-0F32-4795-99F9-5F0A15D7EDF3}" type="datetimeFigureOut">
              <a:rPr lang="en-US" smtClean="0"/>
              <a:t>12/21/2016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ECC8D-9279-4C7C-988C-DA7B6014C085}" type="slidenum">
              <a:rPr lang="en-US" smtClean="0"/>
              <a:t>‹#›</a:t>
            </a:fld>
            <a:endParaRPr lang="en-US"/>
          </a:p>
        </p:txBody>
      </p:sp>
    </p:spTree>
    <p:extLst>
      <p:ext uri="{BB962C8B-B14F-4D97-AF65-F5344CB8AC3E}">
        <p14:creationId xmlns:p14="http://schemas.microsoft.com/office/powerpoint/2010/main" val="2047354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04800" y="304800"/>
            <a:ext cx="8534400" cy="6324600"/>
          </a:xfrm>
          <a:prstGeom prst="flowChartAlternateProcess">
            <a:avLst/>
          </a:prstGeom>
          <a:ln w="127000" cmpd="dbl">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prstTxWarp prst="textWave2">
              <a:avLst/>
            </a:prstTxWarp>
          </a:bodyPr>
          <a:lstStyle/>
          <a:p>
            <a:pPr algn="ctr"/>
            <a:r>
              <a:rPr lang="en-US" sz="5400" b="1" dirty="0" smtClean="0">
                <a:latin typeface="Andalus" pitchFamily="18" charset="-78"/>
                <a:cs typeface="Andalus" pitchFamily="18" charset="-78"/>
              </a:rPr>
              <a:t>Welcome to my class , </a:t>
            </a:r>
          </a:p>
          <a:p>
            <a:pPr algn="ctr"/>
            <a:r>
              <a:rPr lang="en-US" sz="5400" b="1" dirty="0" smtClean="0">
                <a:latin typeface="Andalus" pitchFamily="18" charset="-78"/>
                <a:cs typeface="Andalus" pitchFamily="18" charset="-78"/>
              </a:rPr>
              <a:t>my dear students.</a:t>
            </a:r>
            <a:endParaRPr lang="en-US" sz="5400" b="1" dirty="0">
              <a:latin typeface="Andalus" pitchFamily="18" charset="-78"/>
              <a:cs typeface="Andalus" pitchFamily="18" charset="-78"/>
            </a:endParaRPr>
          </a:p>
        </p:txBody>
      </p:sp>
    </p:spTree>
    <p:extLst>
      <p:ext uri="{BB962C8B-B14F-4D97-AF65-F5344CB8AC3E}">
        <p14:creationId xmlns:p14="http://schemas.microsoft.com/office/powerpoint/2010/main" val="1625414914"/>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886" y="5652961"/>
            <a:ext cx="8534400" cy="1200329"/>
          </a:xfrm>
          <a:prstGeom prst="rect">
            <a:avLst/>
          </a:prstGeom>
          <a:noFill/>
        </p:spPr>
        <p:txBody>
          <a:bodyPr wrap="square" rtlCol="0">
            <a:spAutoFit/>
          </a:bodyPr>
          <a:lstStyle/>
          <a:p>
            <a:pPr algn="ctr"/>
            <a:r>
              <a:rPr lang="en-US" sz="3600" b="1" dirty="0" smtClean="0">
                <a:latin typeface="Andalus" pitchFamily="18" charset="-78"/>
                <a:cs typeface="Andalus" pitchFamily="18" charset="-78"/>
              </a:rPr>
              <a:t>Suddenly his axe slipped off </a:t>
            </a:r>
          </a:p>
          <a:p>
            <a:pPr algn="ctr"/>
            <a:r>
              <a:rPr lang="en-US" sz="3600" b="1" dirty="0" smtClean="0">
                <a:latin typeface="Andalus" pitchFamily="18" charset="-78"/>
                <a:cs typeface="Andalus" pitchFamily="18" charset="-78"/>
              </a:rPr>
              <a:t>his hand and fell into </a:t>
            </a:r>
            <a:r>
              <a:rPr lang="en-US" sz="3600" b="1" smtClean="0">
                <a:latin typeface="Andalus" pitchFamily="18" charset="-78"/>
                <a:cs typeface="Andalus" pitchFamily="18" charset="-78"/>
              </a:rPr>
              <a:t>the river</a:t>
            </a:r>
            <a:r>
              <a:rPr lang="en-US" sz="3600" b="1" dirty="0" smtClean="0">
                <a:latin typeface="Andalus" pitchFamily="18" charset="-78"/>
                <a:cs typeface="Andalus" pitchFamily="18" charset="-78"/>
              </a:rPr>
              <a:t>.</a:t>
            </a:r>
            <a:endParaRPr lang="en-US" sz="36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809" r="31989"/>
          <a:stretch/>
        </p:blipFill>
        <p:spPr>
          <a:xfrm>
            <a:off x="4649429" y="365285"/>
            <a:ext cx="4175257" cy="504491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592" t="18230"/>
          <a:stretch/>
        </p:blipFill>
        <p:spPr>
          <a:xfrm>
            <a:off x="174172" y="365284"/>
            <a:ext cx="4475257" cy="5044916"/>
          </a:xfrm>
          <a:prstGeom prst="rect">
            <a:avLst/>
          </a:prstGeom>
        </p:spPr>
      </p:pic>
    </p:spTree>
    <p:extLst>
      <p:ext uri="{BB962C8B-B14F-4D97-AF65-F5344CB8AC3E}">
        <p14:creationId xmlns:p14="http://schemas.microsoft.com/office/powerpoint/2010/main" val="9527567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771" y="5562600"/>
            <a:ext cx="8534400" cy="1077218"/>
          </a:xfrm>
          <a:prstGeom prst="rect">
            <a:avLst/>
          </a:prstGeom>
          <a:noFill/>
        </p:spPr>
        <p:txBody>
          <a:bodyPr wrap="square" rtlCol="0">
            <a:spAutoFit/>
          </a:bodyPr>
          <a:lstStyle/>
          <a:p>
            <a:pPr algn="ctr"/>
            <a:r>
              <a:rPr lang="en-US" sz="3200" b="1" dirty="0" smtClean="0">
                <a:latin typeface="Andalus" pitchFamily="18" charset="-78"/>
                <a:cs typeface="Andalus" pitchFamily="18" charset="-78"/>
              </a:rPr>
              <a:t>“Oh! My god. What happened?”  </a:t>
            </a:r>
          </a:p>
          <a:p>
            <a:pPr algn="ctr"/>
            <a:r>
              <a:rPr lang="en-US" sz="3200" b="1" dirty="0" smtClean="0">
                <a:latin typeface="Andalus" pitchFamily="18" charset="-78"/>
                <a:cs typeface="Andalus" pitchFamily="18" charset="-78"/>
              </a:rPr>
              <a:t>Cried out the wood cutter.</a:t>
            </a:r>
            <a:endParaRPr lang="en-US" sz="32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9841"/>
          <a:stretch/>
        </p:blipFill>
        <p:spPr>
          <a:xfrm>
            <a:off x="381000" y="355600"/>
            <a:ext cx="8302171" cy="502919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277490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349425"/>
            <a:ext cx="8534400" cy="584775"/>
          </a:xfrm>
          <a:prstGeom prst="rect">
            <a:avLst/>
          </a:prstGeom>
          <a:noFill/>
        </p:spPr>
        <p:txBody>
          <a:bodyPr wrap="square" rtlCol="0">
            <a:spAutoFit/>
          </a:bodyPr>
          <a:lstStyle/>
          <a:p>
            <a:pPr algn="ctr"/>
            <a:r>
              <a:rPr lang="en-US" sz="3200" b="1" dirty="0" smtClean="0">
                <a:latin typeface="Andalus" pitchFamily="18" charset="-78"/>
                <a:cs typeface="Andalus" pitchFamily="18" charset="-78"/>
              </a:rPr>
              <a:t>He became very sad and  began to cry like a child.</a:t>
            </a:r>
            <a:endParaRPr lang="en-US" sz="32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9530"/>
          <a:stretch/>
        </p:blipFill>
        <p:spPr>
          <a:xfrm>
            <a:off x="304800" y="304800"/>
            <a:ext cx="8610600" cy="5953780"/>
          </a:xfrm>
          <a:prstGeom prst="rect">
            <a:avLst/>
          </a:prstGeom>
          <a:ln w="88900" cap="sq" cmpd="thickThin">
            <a:solidFill>
              <a:srgbClr val="000000"/>
            </a:solidFill>
            <a:prstDash val="solid"/>
            <a:miter lim="800000"/>
          </a:ln>
          <a:effectLst>
            <a:innerShdw blurRad="76200">
              <a:srgbClr val="000000"/>
            </a:innerShdw>
          </a:effectLst>
        </p:spPr>
      </p:pic>
      <p:sp>
        <p:nvSpPr>
          <p:cNvPr id="4" name="Oval 3"/>
          <p:cNvSpPr/>
          <p:nvPr/>
        </p:nvSpPr>
        <p:spPr>
          <a:xfrm>
            <a:off x="4252686" y="32766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953000" y="3276600"/>
            <a:ext cx="152400" cy="1524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9233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057170"/>
            <a:ext cx="8763000" cy="1569660"/>
          </a:xfrm>
          <a:prstGeom prst="rect">
            <a:avLst/>
          </a:prstGeom>
          <a:noFill/>
        </p:spPr>
        <p:txBody>
          <a:bodyPr wrap="square" rtlCol="0">
            <a:spAutoFit/>
          </a:bodyPr>
          <a:lstStyle/>
          <a:p>
            <a:pPr algn="just"/>
            <a:r>
              <a:rPr lang="en-US" sz="3200" b="1" dirty="0" smtClean="0">
                <a:latin typeface="Andalus" pitchFamily="18" charset="-78"/>
                <a:cs typeface="Andalus" pitchFamily="18" charset="-78"/>
              </a:rPr>
              <a:t>He told himself how </a:t>
            </a:r>
            <a:r>
              <a:rPr lang="en-US" sz="3200" b="1" dirty="0">
                <a:latin typeface="Andalus" pitchFamily="18" charset="-78"/>
                <a:cs typeface="Andalus" pitchFamily="18" charset="-78"/>
              </a:rPr>
              <a:t>will I cut </a:t>
            </a:r>
            <a:r>
              <a:rPr lang="en-US" sz="3200" b="1" dirty="0" smtClean="0">
                <a:latin typeface="Andalus" pitchFamily="18" charset="-78"/>
                <a:cs typeface="Andalus" pitchFamily="18" charset="-78"/>
              </a:rPr>
              <a:t>wood and  what will happen to my family? I have no another axe and I have no ability to buy a new axe.</a:t>
            </a:r>
            <a:endParaRPr lang="en-US" sz="32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271"/>
          <a:stretch/>
        </p:blipFill>
        <p:spPr>
          <a:xfrm>
            <a:off x="228600" y="304800"/>
            <a:ext cx="8686800" cy="4572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235838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182380"/>
            <a:ext cx="8534400" cy="584775"/>
          </a:xfrm>
          <a:prstGeom prst="rect">
            <a:avLst/>
          </a:prstGeom>
          <a:noFill/>
        </p:spPr>
        <p:txBody>
          <a:bodyPr wrap="square" rtlCol="0">
            <a:spAutoFit/>
          </a:bodyPr>
          <a:lstStyle/>
          <a:p>
            <a:pPr algn="ctr"/>
            <a:r>
              <a:rPr lang="en-US" sz="3200" b="1" dirty="0" smtClean="0">
                <a:latin typeface="Andalus" pitchFamily="18" charset="-78"/>
                <a:cs typeface="Andalus" pitchFamily="18" charset="-78"/>
              </a:rPr>
              <a:t>Just at that time a fairy  appeared in front of him.</a:t>
            </a:r>
            <a:endParaRPr lang="en-US" sz="32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325"/>
          <a:stretch/>
        </p:blipFill>
        <p:spPr>
          <a:xfrm>
            <a:off x="457200" y="304800"/>
            <a:ext cx="8305800" cy="569594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42479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953780"/>
            <a:ext cx="8534400" cy="646331"/>
          </a:xfrm>
          <a:prstGeom prst="rect">
            <a:avLst/>
          </a:prstGeom>
          <a:noFill/>
        </p:spPr>
        <p:txBody>
          <a:bodyPr wrap="square" rtlCol="0">
            <a:spAutoFit/>
          </a:bodyPr>
          <a:lstStyle/>
          <a:p>
            <a:pPr algn="ctr"/>
            <a:r>
              <a:rPr lang="en-US" sz="3600" b="1" dirty="0" smtClean="0">
                <a:latin typeface="Andalus" pitchFamily="18" charset="-78"/>
                <a:cs typeface="Andalus" pitchFamily="18" charset="-78"/>
              </a:rPr>
              <a:t>The fairy asked him,” Why are you crying?”</a:t>
            </a:r>
            <a:endParaRPr lang="en-US" sz="36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849"/>
          <a:stretch/>
        </p:blipFill>
        <p:spPr>
          <a:xfrm>
            <a:off x="381000" y="381000"/>
            <a:ext cx="8458200" cy="533399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647693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410200"/>
            <a:ext cx="8534400" cy="1323439"/>
          </a:xfrm>
          <a:prstGeom prst="rect">
            <a:avLst/>
          </a:prstGeom>
          <a:noFill/>
        </p:spPr>
        <p:txBody>
          <a:bodyPr wrap="square" rtlCol="0">
            <a:spAutoFit/>
          </a:bodyPr>
          <a:lstStyle/>
          <a:p>
            <a:pPr algn="just"/>
            <a:r>
              <a:rPr lang="en-US" sz="4000" b="1" dirty="0" smtClean="0">
                <a:latin typeface="Andalus" pitchFamily="18" charset="-78"/>
                <a:cs typeface="Andalus" pitchFamily="18" charset="-78"/>
              </a:rPr>
              <a:t>The wood cutter said, “O fairy, Do you want to hear me?” “Yes “ said the fairy.</a:t>
            </a:r>
            <a:endParaRPr lang="en-US" sz="40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7760"/>
          <a:stretch/>
        </p:blipFill>
        <p:spPr>
          <a:xfrm>
            <a:off x="381000" y="381000"/>
            <a:ext cx="8382000" cy="5029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498164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997714"/>
            <a:ext cx="8534400" cy="707886"/>
          </a:xfrm>
          <a:prstGeom prst="rect">
            <a:avLst/>
          </a:prstGeom>
          <a:noFill/>
        </p:spPr>
        <p:txBody>
          <a:bodyPr wrap="square" rtlCol="0">
            <a:spAutoFit/>
          </a:bodyPr>
          <a:lstStyle/>
          <a:p>
            <a:pPr algn="ctr"/>
            <a:r>
              <a:rPr lang="en-US" sz="4000" b="1" dirty="0" smtClean="0">
                <a:latin typeface="Andalus" pitchFamily="18" charset="-78"/>
                <a:cs typeface="Andalus" pitchFamily="18" charset="-78"/>
              </a:rPr>
              <a:t>The wood cutter told her  the matter.</a:t>
            </a:r>
            <a:endParaRPr lang="en-US" sz="40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188"/>
          <a:stretch/>
        </p:blipFill>
        <p:spPr>
          <a:xfrm>
            <a:off x="304799" y="304800"/>
            <a:ext cx="8534401" cy="556259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653262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715000"/>
            <a:ext cx="8534400" cy="1200329"/>
          </a:xfrm>
          <a:prstGeom prst="rect">
            <a:avLst/>
          </a:prstGeom>
          <a:noFill/>
        </p:spPr>
        <p:txBody>
          <a:bodyPr wrap="square" rtlCol="0">
            <a:spAutoFit/>
          </a:bodyPr>
          <a:lstStyle/>
          <a:p>
            <a:pPr algn="ctr"/>
            <a:r>
              <a:rPr lang="en-US" sz="3600" b="1" dirty="0" smtClean="0">
                <a:latin typeface="Andalus" pitchFamily="18" charset="-78"/>
                <a:cs typeface="Andalus" pitchFamily="18" charset="-78"/>
              </a:rPr>
              <a:t>Hearing the wood cutter, The fairy told him not to be worried. She then disappeared. </a:t>
            </a:r>
            <a:endParaRPr lang="en-US" sz="36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7848"/>
          <a:stretch/>
        </p:blipFill>
        <p:spPr>
          <a:xfrm>
            <a:off x="439056" y="304800"/>
            <a:ext cx="8305800" cy="5410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076002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638800"/>
            <a:ext cx="8534400" cy="1077218"/>
          </a:xfrm>
          <a:prstGeom prst="rect">
            <a:avLst/>
          </a:prstGeom>
          <a:noFill/>
        </p:spPr>
        <p:txBody>
          <a:bodyPr wrap="square" rtlCol="0">
            <a:spAutoFit/>
          </a:bodyPr>
          <a:lstStyle/>
          <a:p>
            <a:pPr algn="just"/>
            <a:r>
              <a:rPr lang="en-US" sz="3200" b="1" dirty="0" smtClean="0">
                <a:latin typeface="Andalus" pitchFamily="18" charset="-78"/>
                <a:cs typeface="Andalus" pitchFamily="18" charset="-78"/>
              </a:rPr>
              <a:t>After a while she appeared from the river  with a silver axe and asked him, “ Is it your axe?”</a:t>
            </a:r>
            <a:endParaRPr lang="en-US" sz="32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9612"/>
          <a:stretch/>
        </p:blipFill>
        <p:spPr>
          <a:xfrm>
            <a:off x="228600" y="304800"/>
            <a:ext cx="8686800" cy="529589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641711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228600" y="304800"/>
            <a:ext cx="8686800" cy="990600"/>
          </a:xfrm>
          <a:prstGeom prst="flowChartTerminator">
            <a:avLst/>
          </a:prstGeom>
          <a:ln w="101600" cmpd="dbl">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smtClean="0">
                <a:latin typeface="Andalus" pitchFamily="18" charset="-78"/>
                <a:cs typeface="Andalus" pitchFamily="18" charset="-78"/>
              </a:rPr>
              <a:t>Identity</a:t>
            </a:r>
            <a:endParaRPr lang="en-US" sz="4800" b="1" dirty="0">
              <a:latin typeface="Andalus" pitchFamily="18" charset="-78"/>
              <a:cs typeface="Andalus" pitchFamily="18" charset="-78"/>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834" r="23174"/>
          <a:stretch/>
        </p:blipFill>
        <p:spPr>
          <a:xfrm>
            <a:off x="228600" y="1600200"/>
            <a:ext cx="3962400" cy="4876800"/>
          </a:xfrm>
          <a:prstGeom prst="roundRect">
            <a:avLst>
              <a:gd name="adj" fmla="val 16667"/>
            </a:avLst>
          </a:prstGeom>
          <a:ln w="101600" cmpd="dbl">
            <a:solidFill>
              <a:srgbClr val="92D05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p:cNvSpPr/>
          <p:nvPr/>
        </p:nvSpPr>
        <p:spPr>
          <a:xfrm>
            <a:off x="4495800" y="1600200"/>
            <a:ext cx="4419600" cy="4876800"/>
          </a:xfrm>
          <a:prstGeom prst="roundRect">
            <a:avLst/>
          </a:prstGeom>
          <a:ln w="101600" cmpd="dbl">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b="1" dirty="0" err="1" smtClean="0">
                <a:latin typeface="Andalus" pitchFamily="18" charset="-78"/>
                <a:cs typeface="Andalus" pitchFamily="18" charset="-78"/>
              </a:rPr>
              <a:t>Md</a:t>
            </a:r>
            <a:r>
              <a:rPr lang="en-US" sz="2400" b="1" dirty="0" smtClean="0">
                <a:latin typeface="Andalus" pitchFamily="18" charset="-78"/>
                <a:cs typeface="Andalus" pitchFamily="18" charset="-78"/>
              </a:rPr>
              <a:t> </a:t>
            </a:r>
            <a:r>
              <a:rPr lang="en-US" sz="2400" b="1" dirty="0" err="1" smtClean="0">
                <a:latin typeface="Andalus" pitchFamily="18" charset="-78"/>
                <a:cs typeface="Andalus" pitchFamily="18" charset="-78"/>
              </a:rPr>
              <a:t>Hasan</a:t>
            </a:r>
            <a:r>
              <a:rPr lang="en-US" sz="2400" b="1" dirty="0" smtClean="0">
                <a:latin typeface="Andalus" pitchFamily="18" charset="-78"/>
                <a:cs typeface="Andalus" pitchFamily="18" charset="-78"/>
              </a:rPr>
              <a:t> </a:t>
            </a:r>
            <a:r>
              <a:rPr lang="en-US" sz="2400" b="1" dirty="0" err="1" smtClean="0">
                <a:latin typeface="Andalus" pitchFamily="18" charset="-78"/>
                <a:cs typeface="Andalus" pitchFamily="18" charset="-78"/>
              </a:rPr>
              <a:t>Hafizur</a:t>
            </a:r>
            <a:r>
              <a:rPr lang="en-US" sz="2400" b="1" dirty="0" smtClean="0">
                <a:latin typeface="Andalus" pitchFamily="18" charset="-78"/>
                <a:cs typeface="Andalus" pitchFamily="18" charset="-78"/>
              </a:rPr>
              <a:t> </a:t>
            </a:r>
            <a:r>
              <a:rPr lang="en-US" sz="2400" b="1" dirty="0" err="1" smtClean="0">
                <a:latin typeface="Andalus" pitchFamily="18" charset="-78"/>
                <a:cs typeface="Andalus" pitchFamily="18" charset="-78"/>
              </a:rPr>
              <a:t>Rahman</a:t>
            </a:r>
            <a:endParaRPr lang="en-US" sz="2400" b="1" dirty="0" smtClean="0">
              <a:latin typeface="Andalus" pitchFamily="18" charset="-78"/>
              <a:cs typeface="Andalus" pitchFamily="18" charset="-78"/>
            </a:endParaRPr>
          </a:p>
          <a:p>
            <a:pPr algn="just"/>
            <a:r>
              <a:rPr lang="en-US" sz="2400" b="1" dirty="0" smtClean="0">
                <a:latin typeface="Andalus" pitchFamily="18" charset="-78"/>
                <a:cs typeface="Andalus" pitchFamily="18" charset="-78"/>
              </a:rPr>
              <a:t>Senior Lecturer</a:t>
            </a:r>
          </a:p>
          <a:p>
            <a:pPr algn="just"/>
            <a:r>
              <a:rPr lang="en-US" sz="2400" b="1" dirty="0" smtClean="0">
                <a:latin typeface="Andalus" pitchFamily="18" charset="-78"/>
                <a:cs typeface="Andalus" pitchFamily="18" charset="-78"/>
              </a:rPr>
              <a:t>Department of English</a:t>
            </a:r>
          </a:p>
          <a:p>
            <a:pPr algn="just"/>
            <a:r>
              <a:rPr lang="en-US" sz="2400" b="1" dirty="0" smtClean="0">
                <a:latin typeface="Andalus" pitchFamily="18" charset="-78"/>
                <a:cs typeface="Andalus" pitchFamily="18" charset="-78"/>
              </a:rPr>
              <a:t>Cambrian School &amp; College</a:t>
            </a:r>
          </a:p>
          <a:p>
            <a:pPr algn="just"/>
            <a:r>
              <a:rPr lang="en-US" sz="2400" b="1" dirty="0" smtClean="0">
                <a:latin typeface="Andalus" pitchFamily="18" charset="-78"/>
                <a:cs typeface="Andalus" pitchFamily="18" charset="-78"/>
              </a:rPr>
              <a:t>Dhaka.</a:t>
            </a:r>
          </a:p>
          <a:p>
            <a:pPr algn="just"/>
            <a:r>
              <a:rPr lang="en-US" sz="2400" b="1" dirty="0" smtClean="0">
                <a:latin typeface="Andalus" pitchFamily="18" charset="-78"/>
                <a:cs typeface="Andalus" pitchFamily="18" charset="-78"/>
              </a:rPr>
              <a:t>Cell-01717220115</a:t>
            </a:r>
          </a:p>
          <a:p>
            <a:pPr algn="just"/>
            <a:endParaRPr lang="en-US" sz="2400" b="1" dirty="0">
              <a:latin typeface="Andalus" pitchFamily="18" charset="-78"/>
              <a:cs typeface="Andalus" pitchFamily="18" charset="-78"/>
            </a:endParaRPr>
          </a:p>
          <a:p>
            <a:pPr algn="just"/>
            <a:r>
              <a:rPr lang="en-US" sz="2400" b="1" dirty="0" smtClean="0">
                <a:latin typeface="Andalus" pitchFamily="18" charset="-78"/>
                <a:cs typeface="Andalus" pitchFamily="18" charset="-78"/>
              </a:rPr>
              <a:t>Class-8</a:t>
            </a:r>
          </a:p>
          <a:p>
            <a:pPr algn="just"/>
            <a:r>
              <a:rPr lang="en-US" sz="2400" b="1" dirty="0" smtClean="0">
                <a:latin typeface="Andalus" pitchFamily="18" charset="-78"/>
                <a:cs typeface="Andalus" pitchFamily="18" charset="-78"/>
              </a:rPr>
              <a:t>English First Paper</a:t>
            </a:r>
            <a:endParaRPr lang="en-US" sz="2400" b="1" dirty="0">
              <a:latin typeface="Andalus" pitchFamily="18" charset="-78"/>
              <a:cs typeface="Andalus" pitchFamily="18" charset="-78"/>
            </a:endParaRPr>
          </a:p>
        </p:txBody>
      </p:sp>
    </p:spTree>
    <p:extLst>
      <p:ext uri="{BB962C8B-B14F-4D97-AF65-F5344CB8AC3E}">
        <p14:creationId xmlns:p14="http://schemas.microsoft.com/office/powerpoint/2010/main" val="6922443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182380"/>
            <a:ext cx="8534400" cy="523220"/>
          </a:xfrm>
          <a:prstGeom prst="rect">
            <a:avLst/>
          </a:prstGeom>
          <a:noFill/>
        </p:spPr>
        <p:txBody>
          <a:bodyPr wrap="square" rtlCol="0">
            <a:spAutoFit/>
          </a:bodyPr>
          <a:lstStyle/>
          <a:p>
            <a:pPr algn="ctr"/>
            <a:r>
              <a:rPr lang="en-US" sz="2800" b="1" dirty="0" smtClean="0">
                <a:latin typeface="Andalus" pitchFamily="18" charset="-78"/>
                <a:cs typeface="Andalus" pitchFamily="18" charset="-78"/>
              </a:rPr>
              <a:t>In reply the wood cutter said, “No, it is not mine.”</a:t>
            </a:r>
            <a:endParaRPr lang="en-US" sz="28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755" r="17372"/>
          <a:stretch/>
        </p:blipFill>
        <p:spPr>
          <a:xfrm>
            <a:off x="1019628" y="152400"/>
            <a:ext cx="6799943" cy="58483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5221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029200"/>
            <a:ext cx="8534400" cy="1815882"/>
          </a:xfrm>
          <a:prstGeom prst="rect">
            <a:avLst/>
          </a:prstGeom>
          <a:noFill/>
        </p:spPr>
        <p:txBody>
          <a:bodyPr wrap="square" rtlCol="0">
            <a:spAutoFit/>
          </a:bodyPr>
          <a:lstStyle/>
          <a:p>
            <a:pPr algn="just"/>
            <a:r>
              <a:rPr lang="en-US" sz="2800" b="1" dirty="0" smtClean="0">
                <a:latin typeface="Andalus" pitchFamily="18" charset="-78"/>
                <a:cs typeface="Andalus" pitchFamily="18" charset="-78"/>
              </a:rPr>
              <a:t>Then the fairy disappeared again and came back with a golden axe. She asked the same to the wood cutter. But as the wood cutter was an honest man, he answered that it was not his axe. His original axe was an iron axe.</a:t>
            </a:r>
            <a:endParaRPr lang="en-US" sz="2800" b="1" dirty="0">
              <a:latin typeface="Andalus" pitchFamily="18" charset="-78"/>
              <a:cs typeface="Andalus" pitchFamily="18" charset="-78"/>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50" t="19048" r="450"/>
          <a:stretch/>
        </p:blipFill>
        <p:spPr>
          <a:xfrm>
            <a:off x="304800" y="381000"/>
            <a:ext cx="8458200" cy="45720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7232762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686" y="5257800"/>
            <a:ext cx="8534400" cy="1384995"/>
          </a:xfrm>
          <a:prstGeom prst="rect">
            <a:avLst/>
          </a:prstGeom>
          <a:noFill/>
        </p:spPr>
        <p:txBody>
          <a:bodyPr wrap="square" rtlCol="0">
            <a:spAutoFit/>
          </a:bodyPr>
          <a:lstStyle/>
          <a:p>
            <a:pPr algn="just"/>
            <a:r>
              <a:rPr lang="en-US" sz="2800" b="1" dirty="0" smtClean="0">
                <a:latin typeface="Andalus" pitchFamily="18" charset="-78"/>
                <a:cs typeface="Andalus" pitchFamily="18" charset="-78"/>
              </a:rPr>
              <a:t>After a while the fairy came back with  the iron axe and gave it to the wood cutter. He became very  pleased with the fairy and thanked her.</a:t>
            </a:r>
            <a:endParaRPr lang="en-US" sz="28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329" r="14852"/>
          <a:stretch/>
        </p:blipFill>
        <p:spPr>
          <a:xfrm>
            <a:off x="152400" y="381000"/>
            <a:ext cx="4191000" cy="472439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357"/>
          <a:stretch/>
        </p:blipFill>
        <p:spPr>
          <a:xfrm>
            <a:off x="3526333" y="381000"/>
            <a:ext cx="5389067" cy="4724399"/>
          </a:xfrm>
          <a:prstGeom prst="rect">
            <a:avLst/>
          </a:prstGeom>
        </p:spPr>
      </p:pic>
    </p:spTree>
    <p:extLst>
      <p:ext uri="{BB962C8B-B14F-4D97-AF65-F5344CB8AC3E}">
        <p14:creationId xmlns:p14="http://schemas.microsoft.com/office/powerpoint/2010/main" val="20750611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715000"/>
            <a:ext cx="8534400" cy="954107"/>
          </a:xfrm>
          <a:prstGeom prst="rect">
            <a:avLst/>
          </a:prstGeom>
          <a:noFill/>
        </p:spPr>
        <p:txBody>
          <a:bodyPr wrap="square" rtlCol="0">
            <a:spAutoFit/>
          </a:bodyPr>
          <a:lstStyle/>
          <a:p>
            <a:pPr algn="ctr"/>
            <a:r>
              <a:rPr lang="en-US" sz="2800" b="1" dirty="0" smtClean="0">
                <a:latin typeface="Andalus" pitchFamily="18" charset="-78"/>
                <a:cs typeface="Andalus" pitchFamily="18" charset="-78"/>
              </a:rPr>
              <a:t>The fairy told the wood cutter that she liked to give him all the three axes because he told the truth.</a:t>
            </a:r>
            <a:endParaRPr lang="en-US" sz="28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8836"/>
          <a:stretch/>
        </p:blipFill>
        <p:spPr>
          <a:xfrm>
            <a:off x="381000" y="304800"/>
            <a:ext cx="8458200" cy="52578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497496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657" y="5493603"/>
            <a:ext cx="8534400" cy="830997"/>
          </a:xfrm>
          <a:prstGeom prst="rect">
            <a:avLst/>
          </a:prstGeom>
          <a:noFill/>
        </p:spPr>
        <p:txBody>
          <a:bodyPr wrap="square" rtlCol="0">
            <a:spAutoFit/>
          </a:bodyPr>
          <a:lstStyle/>
          <a:p>
            <a:pPr algn="just"/>
            <a:r>
              <a:rPr lang="en-US" sz="2400" b="1" dirty="0" smtClean="0">
                <a:latin typeface="Andalus" pitchFamily="18" charset="-78"/>
                <a:cs typeface="Andalus" pitchFamily="18" charset="-78"/>
              </a:rPr>
              <a:t>Then the fairy gave him the three axes and the wood cutter became pleased with the fairy  and thanked her again.</a:t>
            </a:r>
            <a:endParaRPr lang="en-US" sz="24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622" r="27335"/>
          <a:stretch/>
        </p:blipFill>
        <p:spPr>
          <a:xfrm>
            <a:off x="381001" y="217714"/>
            <a:ext cx="8313056" cy="4957188"/>
          </a:xfrm>
          <a:prstGeom prst="roundRect">
            <a:avLst>
              <a:gd name="adj" fmla="val 16667"/>
            </a:avLst>
          </a:prstGeom>
          <a:ln w="101600" cmpd="dbl">
            <a:solidFill>
              <a:srgbClr val="FFFF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167774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623933"/>
            <a:ext cx="8534400" cy="954107"/>
          </a:xfrm>
          <a:prstGeom prst="rect">
            <a:avLst/>
          </a:prstGeom>
          <a:noFill/>
        </p:spPr>
        <p:txBody>
          <a:bodyPr wrap="square" rtlCol="0">
            <a:spAutoFit/>
          </a:bodyPr>
          <a:lstStyle/>
          <a:p>
            <a:pPr algn="ctr"/>
            <a:r>
              <a:rPr lang="en-US" sz="2800" b="1" dirty="0" smtClean="0">
                <a:latin typeface="Andalus" pitchFamily="18" charset="-78"/>
                <a:cs typeface="Andalus" pitchFamily="18" charset="-78"/>
              </a:rPr>
              <a:t>The wood cutter came back home delightfully. </a:t>
            </a:r>
          </a:p>
          <a:p>
            <a:pPr algn="ctr"/>
            <a:r>
              <a:rPr lang="en-US" sz="2800" b="1" dirty="0" smtClean="0">
                <a:latin typeface="Andalus" pitchFamily="18" charset="-78"/>
                <a:cs typeface="Andalus" pitchFamily="18" charset="-78"/>
              </a:rPr>
              <a:t>He was awarded for his honesty.</a:t>
            </a:r>
            <a:endParaRPr lang="en-US" sz="2800" b="1" dirty="0">
              <a:latin typeface="Andalus" pitchFamily="18" charset="-78"/>
              <a:cs typeface="Andalus" pitchFamily="18" charset="-78"/>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3000" contrast="-21000"/>
                    </a14:imgEffect>
                  </a14:imgLayer>
                </a14:imgProps>
              </a:ext>
              <a:ext uri="{28A0092B-C50C-407E-A947-70E740481C1C}">
                <a14:useLocalDpi xmlns:a14="http://schemas.microsoft.com/office/drawing/2010/main" val="0"/>
              </a:ext>
            </a:extLst>
          </a:blip>
          <a:srcRect l="27435" t="19454" r="45131" b="8095"/>
          <a:stretch/>
        </p:blipFill>
        <p:spPr>
          <a:xfrm>
            <a:off x="304800" y="304800"/>
            <a:ext cx="4717143" cy="51235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4743" y="304800"/>
            <a:ext cx="4571999" cy="5143500"/>
          </a:xfrm>
          <a:prstGeom prst="rect">
            <a:avLst/>
          </a:prstGeom>
        </p:spPr>
      </p:pic>
    </p:spTree>
    <p:extLst>
      <p:ext uri="{BB962C8B-B14F-4D97-AF65-F5344CB8AC3E}">
        <p14:creationId xmlns:p14="http://schemas.microsoft.com/office/powerpoint/2010/main" val="29688030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4600" y="5257800"/>
            <a:ext cx="5181600" cy="3200400"/>
          </a:xfrm>
          <a:prstGeom prst="ellipse">
            <a:avLst/>
          </a:prstGeom>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000" b="1" dirty="0" smtClean="0">
                <a:latin typeface="Andalus" pitchFamily="18" charset="-78"/>
                <a:cs typeface="Andalus" pitchFamily="18" charset="-78"/>
              </a:rPr>
              <a:t>Let us enjoy the video</a:t>
            </a:r>
            <a:endParaRPr lang="en-US" sz="4000" b="1" dirty="0">
              <a:latin typeface="Andalus" pitchFamily="18" charset="-78"/>
              <a:cs typeface="Andalus" pitchFamily="18" charset="-78"/>
            </a:endParaRPr>
          </a:p>
        </p:txBody>
      </p:sp>
    </p:spTree>
    <p:extLst>
      <p:ext uri="{BB962C8B-B14F-4D97-AF65-F5344CB8AC3E}">
        <p14:creationId xmlns:p14="http://schemas.microsoft.com/office/powerpoint/2010/main" val="24043046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752600" y="381000"/>
            <a:ext cx="5867400" cy="2209800"/>
          </a:xfrm>
          <a:prstGeom prst="ellipse">
            <a:avLst/>
          </a:prstGeom>
          <a:ln w="127000" cmpd="dbl">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smtClean="0">
                <a:latin typeface="Andalus" pitchFamily="18" charset="-78"/>
                <a:cs typeface="Andalus" pitchFamily="18" charset="-78"/>
              </a:rPr>
              <a:t>Group Work</a:t>
            </a:r>
            <a:endParaRPr lang="en-US" sz="4800" b="1" dirty="0">
              <a:latin typeface="Andalus" pitchFamily="18" charset="-78"/>
              <a:cs typeface="Andalus" pitchFamily="18" charset="-78"/>
            </a:endParaRPr>
          </a:p>
        </p:txBody>
      </p:sp>
      <p:sp>
        <p:nvSpPr>
          <p:cNvPr id="3" name="Rounded Rectangle 2"/>
          <p:cNvSpPr/>
          <p:nvPr/>
        </p:nvSpPr>
        <p:spPr>
          <a:xfrm>
            <a:off x="533400" y="2862943"/>
            <a:ext cx="8153400" cy="3581400"/>
          </a:xfrm>
          <a:prstGeom prst="roundRect">
            <a:avLst/>
          </a:prstGeom>
          <a:ln w="127000" cmpd="dbl">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4400" dirty="0" smtClean="0">
                <a:latin typeface="Andalus" pitchFamily="18" charset="-78"/>
                <a:cs typeface="Andalus" pitchFamily="18" charset="-78"/>
              </a:rPr>
              <a:t>Make a logical assemble of the words village, axe, fairy, wood cutter, river, honest, pleased to write a story in a group. </a:t>
            </a:r>
            <a:endParaRPr lang="en-US" sz="4400" dirty="0">
              <a:latin typeface="Andalus" pitchFamily="18" charset="-78"/>
              <a:cs typeface="Andalus" pitchFamily="18" charset="-78"/>
            </a:endParaRPr>
          </a:p>
        </p:txBody>
      </p:sp>
    </p:spTree>
    <p:extLst>
      <p:ext uri="{BB962C8B-B14F-4D97-AF65-F5344CB8AC3E}">
        <p14:creationId xmlns:p14="http://schemas.microsoft.com/office/powerpoint/2010/main" val="15902983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eparation 1"/>
          <p:cNvSpPr/>
          <p:nvPr/>
        </p:nvSpPr>
        <p:spPr>
          <a:xfrm>
            <a:off x="152400" y="914400"/>
            <a:ext cx="8610600" cy="1295400"/>
          </a:xfrm>
          <a:prstGeom prst="flowChartPreparation">
            <a:avLst/>
          </a:prstGeom>
          <a:ln w="127000" cmpd="dbl"/>
        </p:spPr>
        <p:style>
          <a:lnRef idx="3">
            <a:schemeClr val="lt1"/>
          </a:lnRef>
          <a:fillRef idx="1">
            <a:schemeClr val="dk1"/>
          </a:fillRef>
          <a:effectRef idx="1">
            <a:schemeClr val="dk1"/>
          </a:effectRef>
          <a:fontRef idx="minor">
            <a:schemeClr val="lt1"/>
          </a:fontRef>
        </p:style>
        <p:txBody>
          <a:bodyPr rtlCol="0" anchor="ctr"/>
          <a:lstStyle/>
          <a:p>
            <a:pPr algn="ctr"/>
            <a:r>
              <a:rPr lang="en-US" sz="4800" b="1" dirty="0" smtClean="0">
                <a:latin typeface="Andalus" pitchFamily="18" charset="-78"/>
                <a:cs typeface="Andalus" pitchFamily="18" charset="-78"/>
              </a:rPr>
              <a:t>Evaluation</a:t>
            </a:r>
            <a:endParaRPr lang="en-US" sz="4800" b="1" dirty="0">
              <a:latin typeface="Andalus" pitchFamily="18" charset="-78"/>
              <a:cs typeface="Andalus" pitchFamily="18" charset="-78"/>
            </a:endParaRPr>
          </a:p>
        </p:txBody>
      </p:sp>
      <p:sp>
        <p:nvSpPr>
          <p:cNvPr id="3" name="Flowchart: Alternate Process 2"/>
          <p:cNvSpPr/>
          <p:nvPr/>
        </p:nvSpPr>
        <p:spPr>
          <a:xfrm>
            <a:off x="152400" y="2286000"/>
            <a:ext cx="8610600" cy="3733800"/>
          </a:xfrm>
          <a:prstGeom prst="flowChartAlternateProcess">
            <a:avLst/>
          </a:prstGeom>
          <a:ln w="127000" cmpd="dbl"/>
        </p:spPr>
        <p:style>
          <a:lnRef idx="3">
            <a:schemeClr val="lt1"/>
          </a:lnRef>
          <a:fillRef idx="1">
            <a:schemeClr val="dk1"/>
          </a:fillRef>
          <a:effectRef idx="1">
            <a:schemeClr val="dk1"/>
          </a:effectRef>
          <a:fontRef idx="minor">
            <a:schemeClr val="lt1"/>
          </a:fontRef>
        </p:style>
        <p:txBody>
          <a:bodyPr rtlCol="0" anchor="ctr"/>
          <a:lstStyle/>
          <a:p>
            <a:pPr marL="457200" indent="-457200" algn="just">
              <a:buFont typeface="Wingdings" pitchFamily="2" charset="2"/>
              <a:buChar char="q"/>
            </a:pPr>
            <a:r>
              <a:rPr lang="en-US" sz="3200" b="1" dirty="0" smtClean="0">
                <a:latin typeface="Andalus" pitchFamily="18" charset="-78"/>
                <a:cs typeface="Andalus" pitchFamily="18" charset="-78"/>
              </a:rPr>
              <a:t>What is the story about?</a:t>
            </a:r>
          </a:p>
          <a:p>
            <a:pPr marL="457200" indent="-457200" algn="just">
              <a:buFont typeface="Wingdings" pitchFamily="2" charset="2"/>
              <a:buChar char="q"/>
            </a:pPr>
            <a:r>
              <a:rPr lang="en-US" sz="3200" b="1" dirty="0" smtClean="0">
                <a:latin typeface="Andalus" pitchFamily="18" charset="-78"/>
                <a:cs typeface="Andalus" pitchFamily="18" charset="-78"/>
              </a:rPr>
              <a:t>Where did the wood cutter live?</a:t>
            </a:r>
          </a:p>
          <a:p>
            <a:pPr marL="457200" indent="-457200" algn="just">
              <a:buFont typeface="Wingdings" pitchFamily="2" charset="2"/>
              <a:buChar char="q"/>
            </a:pPr>
            <a:r>
              <a:rPr lang="en-US" sz="3200" b="1" dirty="0" smtClean="0">
                <a:latin typeface="Andalus" pitchFamily="18" charset="-78"/>
                <a:cs typeface="Andalus" pitchFamily="18" charset="-78"/>
              </a:rPr>
              <a:t>How did he support his family?</a:t>
            </a:r>
          </a:p>
          <a:p>
            <a:pPr marL="457200" indent="-457200" algn="just">
              <a:buFont typeface="Wingdings" pitchFamily="2" charset="2"/>
              <a:buChar char="q"/>
            </a:pPr>
            <a:r>
              <a:rPr lang="en-US" sz="3200" b="1" dirty="0" smtClean="0">
                <a:latin typeface="Andalus" pitchFamily="18" charset="-78"/>
                <a:cs typeface="Andalus" pitchFamily="18" charset="-78"/>
              </a:rPr>
              <a:t>What happened while cutting wood one day?</a:t>
            </a:r>
          </a:p>
          <a:p>
            <a:pPr marL="457200" indent="-457200" algn="just">
              <a:buFont typeface="Wingdings" pitchFamily="2" charset="2"/>
              <a:buChar char="q"/>
            </a:pPr>
            <a:r>
              <a:rPr lang="en-US" sz="3200" b="1" dirty="0" smtClean="0">
                <a:latin typeface="Andalus" pitchFamily="18" charset="-78"/>
                <a:cs typeface="Andalus" pitchFamily="18" charset="-78"/>
              </a:rPr>
              <a:t>Why was he awarded by a fairy?</a:t>
            </a:r>
            <a:endParaRPr lang="en-US" sz="3200" b="1" dirty="0">
              <a:latin typeface="Andalus" pitchFamily="18" charset="-78"/>
              <a:cs typeface="Andalus" pitchFamily="18" charset="-78"/>
            </a:endParaRPr>
          </a:p>
        </p:txBody>
      </p:sp>
    </p:spTree>
    <p:extLst>
      <p:ext uri="{BB962C8B-B14F-4D97-AF65-F5344CB8AC3E}">
        <p14:creationId xmlns:p14="http://schemas.microsoft.com/office/powerpoint/2010/main" val="17970552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038600" y="2581870"/>
            <a:ext cx="3886200" cy="923330"/>
          </a:xfrm>
          <a:prstGeom prst="rect">
            <a:avLst/>
          </a:prstGeom>
          <a:noFill/>
        </p:spPr>
        <p:txBody>
          <a:bodyPr wrap="square" rtlCol="0">
            <a:spAutoFit/>
          </a:bodyPr>
          <a:lstStyle/>
          <a:p>
            <a:r>
              <a:rPr lang="en-US" sz="5400" b="1" dirty="0" smtClean="0">
                <a:latin typeface="Andalus" pitchFamily="18" charset="-78"/>
                <a:cs typeface="Andalus" pitchFamily="18" charset="-78"/>
              </a:rPr>
              <a:t>Home Task</a:t>
            </a:r>
            <a:endParaRPr lang="en-US" sz="5400" b="1" dirty="0">
              <a:latin typeface="Andalus" pitchFamily="18" charset="-78"/>
              <a:cs typeface="Andalus" pitchFamily="18" charset="-78"/>
            </a:endParaRPr>
          </a:p>
        </p:txBody>
      </p:sp>
      <p:sp>
        <p:nvSpPr>
          <p:cNvPr id="4" name="TextBox 3"/>
          <p:cNvSpPr txBox="1"/>
          <p:nvPr/>
        </p:nvSpPr>
        <p:spPr>
          <a:xfrm>
            <a:off x="609600" y="6211669"/>
            <a:ext cx="8534400" cy="646331"/>
          </a:xfrm>
          <a:prstGeom prst="rect">
            <a:avLst/>
          </a:prstGeom>
          <a:noFill/>
        </p:spPr>
        <p:txBody>
          <a:bodyPr wrap="square" rtlCol="0">
            <a:spAutoFit/>
          </a:bodyPr>
          <a:lstStyle/>
          <a:p>
            <a:r>
              <a:rPr lang="en-US" sz="3600" b="1" dirty="0" smtClean="0">
                <a:latin typeface="Andalus" pitchFamily="18" charset="-78"/>
                <a:cs typeface="Andalus" pitchFamily="18" charset="-78"/>
              </a:rPr>
              <a:t>Write a story on “Honesty is the best policy.</a:t>
            </a:r>
            <a:endParaRPr lang="en-US" sz="3600" b="1" dirty="0">
              <a:latin typeface="Andalus" pitchFamily="18" charset="-78"/>
              <a:cs typeface="Andalus" pitchFamily="18" charset="-78"/>
            </a:endParaRPr>
          </a:p>
        </p:txBody>
      </p:sp>
    </p:spTree>
    <p:extLst>
      <p:ext uri="{BB962C8B-B14F-4D97-AF65-F5344CB8AC3E}">
        <p14:creationId xmlns:p14="http://schemas.microsoft.com/office/powerpoint/2010/main" val="2607054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72143"/>
            <a:ext cx="4114800" cy="2895599"/>
          </a:xfrm>
          <a:prstGeom prst="rect">
            <a:avLst/>
          </a:prstGeom>
          <a:ln w="228600" cap="sq" cmpd="thickThin">
            <a:solidFill>
              <a:srgbClr val="FFFF00"/>
            </a:solidFill>
            <a:prstDash val="solid"/>
            <a:miter lim="800000"/>
          </a:ln>
          <a:effectLst>
            <a:innerShdw blurRad="76200">
              <a:srgbClr val="000000"/>
            </a:inn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701142"/>
            <a:ext cx="4114800" cy="2895600"/>
          </a:xfrm>
          <a:prstGeom prst="rect">
            <a:avLst/>
          </a:prstGeom>
          <a:ln w="228600" cap="sq" cmpd="thickThin">
            <a:solidFill>
              <a:srgbClr val="FFFF00"/>
            </a:solidFill>
            <a:prstDash val="solid"/>
            <a:miter lim="800000"/>
          </a:ln>
          <a:effectLst>
            <a:innerShdw blurRad="76200">
              <a:srgbClr val="000000"/>
            </a:inn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29199" y="272142"/>
            <a:ext cx="3737431" cy="2895600"/>
          </a:xfrm>
          <a:prstGeom prst="rect">
            <a:avLst/>
          </a:prstGeom>
          <a:ln w="228600" cap="sq" cmpd="thickThin">
            <a:solidFill>
              <a:srgbClr val="FFFF00"/>
            </a:solidFill>
            <a:prstDash val="solid"/>
            <a:miter lim="800000"/>
          </a:ln>
          <a:effectLst>
            <a:innerShdw blurRad="76200">
              <a:srgbClr val="000000"/>
            </a:innerShdw>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6178"/>
          <a:stretch/>
        </p:blipFill>
        <p:spPr>
          <a:xfrm>
            <a:off x="5014686" y="3697513"/>
            <a:ext cx="3762374" cy="2895600"/>
          </a:xfrm>
          <a:prstGeom prst="rect">
            <a:avLst/>
          </a:prstGeom>
          <a:ln w="228600" cap="sq" cmpd="thickThin">
            <a:solidFill>
              <a:srgbClr val="FFFF00"/>
            </a:solidFill>
            <a:prstDash val="solid"/>
            <a:miter lim="800000"/>
          </a:ln>
          <a:effectLst>
            <a:innerShdw blurRad="76200">
              <a:srgbClr val="000000"/>
            </a:innerShdw>
          </a:effectLst>
        </p:spPr>
      </p:pic>
    </p:spTree>
    <p:extLst>
      <p:ext uri="{BB962C8B-B14F-4D97-AF65-F5344CB8AC3E}">
        <p14:creationId xmlns:p14="http://schemas.microsoft.com/office/powerpoint/2010/main" val="36012628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133600" y="660400"/>
            <a:ext cx="5105400" cy="2819400"/>
          </a:xfrm>
          <a:prstGeom prst="ellipse">
            <a:avLst/>
          </a:prstGeom>
          <a:ln w="127000" cmpd="dbl">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smtClean="0">
                <a:latin typeface="Andalus" pitchFamily="18" charset="-78"/>
                <a:cs typeface="Andalus" pitchFamily="18" charset="-78"/>
              </a:rPr>
              <a:t>Moral</a:t>
            </a:r>
            <a:endParaRPr lang="en-US" sz="4000" b="1" dirty="0">
              <a:latin typeface="Andalus" pitchFamily="18" charset="-78"/>
              <a:cs typeface="Andalus" pitchFamily="18" charset="-78"/>
            </a:endParaRPr>
          </a:p>
        </p:txBody>
      </p:sp>
      <p:sp>
        <p:nvSpPr>
          <p:cNvPr id="3" name="Oval 2"/>
          <p:cNvSpPr/>
          <p:nvPr/>
        </p:nvSpPr>
        <p:spPr>
          <a:xfrm>
            <a:off x="685800" y="3200400"/>
            <a:ext cx="8001000" cy="3048000"/>
          </a:xfrm>
          <a:prstGeom prst="ellipse">
            <a:avLst/>
          </a:prstGeom>
          <a:ln w="127000" cmpd="dbl">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5400" b="1" dirty="0" smtClean="0">
                <a:latin typeface="Andalus" pitchFamily="18" charset="-78"/>
                <a:cs typeface="Andalus" pitchFamily="18" charset="-78"/>
              </a:rPr>
              <a:t>Honesty is always rewarded.</a:t>
            </a:r>
            <a:endParaRPr lang="en-US" sz="5400" b="1" dirty="0">
              <a:latin typeface="Andalus" pitchFamily="18" charset="-78"/>
              <a:cs typeface="Andalus" pitchFamily="18" charset="-78"/>
            </a:endParaRPr>
          </a:p>
        </p:txBody>
      </p:sp>
    </p:spTree>
    <p:extLst>
      <p:ext uri="{BB962C8B-B14F-4D97-AF65-F5344CB8AC3E}">
        <p14:creationId xmlns:p14="http://schemas.microsoft.com/office/powerpoint/2010/main" val="2680302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 Arrow Callout 1"/>
          <p:cNvSpPr/>
          <p:nvPr/>
        </p:nvSpPr>
        <p:spPr>
          <a:xfrm>
            <a:off x="762000" y="304800"/>
            <a:ext cx="7467600" cy="6400800"/>
          </a:xfrm>
          <a:prstGeom prst="quadArrowCallout">
            <a:avLst>
              <a:gd name="adj1" fmla="val 37030"/>
              <a:gd name="adj2" fmla="val 18515"/>
              <a:gd name="adj3" fmla="val 18515"/>
              <a:gd name="adj4" fmla="val 48123"/>
            </a:avLst>
          </a:prstGeom>
          <a:ln w="127000" cmpd="dbl"/>
        </p:spPr>
        <p:style>
          <a:lnRef idx="3">
            <a:schemeClr val="lt1"/>
          </a:lnRef>
          <a:fillRef idx="1">
            <a:schemeClr val="dk1"/>
          </a:fillRef>
          <a:effectRef idx="1">
            <a:schemeClr val="dk1"/>
          </a:effectRef>
          <a:fontRef idx="minor">
            <a:schemeClr val="lt1"/>
          </a:fontRef>
        </p:style>
        <p:txBody>
          <a:bodyPr rtlCol="0" anchor="ctr">
            <a:prstTxWarp prst="textWave1">
              <a:avLst/>
            </a:prstTxWarp>
          </a:bodyPr>
          <a:lstStyle/>
          <a:p>
            <a:pPr algn="ctr"/>
            <a:r>
              <a:rPr lang="en-US" sz="6600" b="1" dirty="0" smtClean="0">
                <a:latin typeface="Andalus" pitchFamily="18" charset="-78"/>
                <a:cs typeface="Andalus" pitchFamily="18" charset="-78"/>
              </a:rPr>
              <a:t>     Thank You</a:t>
            </a:r>
            <a:endParaRPr lang="en-US" sz="6600" b="1" dirty="0">
              <a:latin typeface="Andalus" pitchFamily="18" charset="-78"/>
              <a:cs typeface="Andalus" pitchFamily="18" charset="-78"/>
            </a:endParaRPr>
          </a:p>
        </p:txBody>
      </p:sp>
      <p:sp>
        <p:nvSpPr>
          <p:cNvPr id="3" name="Donut 2"/>
          <p:cNvSpPr/>
          <p:nvPr/>
        </p:nvSpPr>
        <p:spPr>
          <a:xfrm>
            <a:off x="2362200" y="1524000"/>
            <a:ext cx="4343400" cy="4114800"/>
          </a:xfrm>
          <a:prstGeom prst="donut">
            <a:avLst>
              <a:gd name="adj" fmla="val 26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09616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a:off x="952500" y="304800"/>
            <a:ext cx="7543800" cy="2590800"/>
          </a:xfrm>
          <a:prstGeom prst="downArrow">
            <a:avLst>
              <a:gd name="adj1" fmla="val 100000"/>
              <a:gd name="adj2" fmla="val 50000"/>
            </a:avLst>
          </a:prstGeom>
          <a:ln w="127000" cmpd="dbl">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4000" b="1" dirty="0" smtClean="0">
              <a:latin typeface="Andalus" pitchFamily="18" charset="-78"/>
              <a:cs typeface="Andalus" pitchFamily="18" charset="-78"/>
            </a:endParaRPr>
          </a:p>
          <a:p>
            <a:pPr algn="ctr"/>
            <a:r>
              <a:rPr lang="en-US" sz="4000" b="1" dirty="0" smtClean="0">
                <a:latin typeface="Andalus" pitchFamily="18" charset="-78"/>
                <a:cs typeface="Andalus" pitchFamily="18" charset="-78"/>
              </a:rPr>
              <a:t>Let us see, what is our </a:t>
            </a:r>
          </a:p>
          <a:p>
            <a:pPr algn="ctr"/>
            <a:r>
              <a:rPr lang="en-US" sz="4000" b="1" dirty="0" smtClean="0">
                <a:latin typeface="Andalus" pitchFamily="18" charset="-78"/>
                <a:cs typeface="Andalus" pitchFamily="18" charset="-78"/>
              </a:rPr>
              <a:t>today’s lesson?</a:t>
            </a:r>
            <a:endParaRPr lang="en-US" sz="4000" b="1" dirty="0">
              <a:latin typeface="Andalus" pitchFamily="18" charset="-78"/>
              <a:cs typeface="Andalus" pitchFamily="18" charset="-78"/>
            </a:endParaRPr>
          </a:p>
        </p:txBody>
      </p:sp>
      <p:sp>
        <p:nvSpPr>
          <p:cNvPr id="3" name="Oval 2"/>
          <p:cNvSpPr/>
          <p:nvPr/>
        </p:nvSpPr>
        <p:spPr>
          <a:xfrm>
            <a:off x="1600200" y="3048000"/>
            <a:ext cx="6248400" cy="3657600"/>
          </a:xfrm>
          <a:prstGeom prst="ellipse">
            <a:avLst/>
          </a:prstGeom>
          <a:ln w="127000" cmpd="dbl">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smtClean="0">
                <a:latin typeface="Andalus" pitchFamily="18" charset="-78"/>
                <a:cs typeface="Andalus" pitchFamily="18" charset="-78"/>
              </a:rPr>
              <a:t>An Honest Wood Cutter/</a:t>
            </a:r>
          </a:p>
          <a:p>
            <a:pPr algn="ctr"/>
            <a:r>
              <a:rPr lang="en-US" sz="3200" b="1" dirty="0" smtClean="0">
                <a:latin typeface="Andalus" pitchFamily="18" charset="-78"/>
                <a:cs typeface="Andalus" pitchFamily="18" charset="-78"/>
              </a:rPr>
              <a:t>Honesty is the best policy</a:t>
            </a:r>
          </a:p>
          <a:p>
            <a:pPr algn="ctr"/>
            <a:r>
              <a:rPr lang="en-US" sz="3200" b="1" dirty="0" smtClean="0">
                <a:latin typeface="Andalus" pitchFamily="18" charset="-78"/>
                <a:cs typeface="Andalus" pitchFamily="18" charset="-78"/>
              </a:rPr>
              <a:t>Chapter: Writing Part</a:t>
            </a:r>
          </a:p>
        </p:txBody>
      </p:sp>
    </p:spTree>
    <p:extLst>
      <p:ext uri="{BB962C8B-B14F-4D97-AF65-F5344CB8AC3E}">
        <p14:creationId xmlns:p14="http://schemas.microsoft.com/office/powerpoint/2010/main" val="1431614392"/>
      </p:ext>
    </p:extLst>
  </p:cSld>
  <p:clrMapOvr>
    <a:masterClrMapping/>
  </p:clrMapOvr>
  <p:transition spd="slow">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a:off x="446316" y="326574"/>
            <a:ext cx="8229600" cy="2133600"/>
          </a:xfrm>
          <a:prstGeom prst="downArrow">
            <a:avLst>
              <a:gd name="adj1" fmla="val 100000"/>
              <a:gd name="adj2" fmla="val 50000"/>
            </a:avLst>
          </a:prstGeom>
          <a:ln w="127000" cmpd="dbl">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5400" b="1" dirty="0" smtClean="0">
              <a:latin typeface="Andalus" pitchFamily="18" charset="-78"/>
              <a:cs typeface="Andalus" pitchFamily="18" charset="-78"/>
            </a:endParaRPr>
          </a:p>
          <a:p>
            <a:pPr algn="ctr"/>
            <a:r>
              <a:rPr lang="en-US" sz="5400" b="1" dirty="0" smtClean="0">
                <a:latin typeface="Andalus" pitchFamily="18" charset="-78"/>
                <a:cs typeface="Andalus" pitchFamily="18" charset="-78"/>
              </a:rPr>
              <a:t>Learning outcomes</a:t>
            </a:r>
            <a:endParaRPr lang="en-US" sz="5400" b="1" dirty="0">
              <a:latin typeface="Andalus" pitchFamily="18" charset="-78"/>
              <a:cs typeface="Andalus" pitchFamily="18" charset="-78"/>
            </a:endParaRPr>
          </a:p>
        </p:txBody>
      </p:sp>
      <p:sp>
        <p:nvSpPr>
          <p:cNvPr id="4" name="Round Same Side Corner Rectangle 3"/>
          <p:cNvSpPr/>
          <p:nvPr/>
        </p:nvSpPr>
        <p:spPr>
          <a:xfrm>
            <a:off x="446316" y="2612574"/>
            <a:ext cx="8229600" cy="3810000"/>
          </a:xfrm>
          <a:prstGeom prst="round2SameRect">
            <a:avLst/>
          </a:prstGeom>
          <a:ln w="127000" cmpd="dbl">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just"/>
            <a:endParaRPr lang="en-US" sz="4000" b="1" dirty="0" smtClean="0">
              <a:latin typeface="Andalus" pitchFamily="18" charset="-78"/>
              <a:cs typeface="Andalus" pitchFamily="18" charset="-78"/>
            </a:endParaRPr>
          </a:p>
          <a:p>
            <a:pPr algn="just"/>
            <a:endParaRPr lang="en-US" sz="4000" b="1" dirty="0">
              <a:latin typeface="Andalus" pitchFamily="18" charset="-78"/>
              <a:cs typeface="Andalus" pitchFamily="18" charset="-78"/>
            </a:endParaRPr>
          </a:p>
          <a:p>
            <a:pPr algn="just"/>
            <a:r>
              <a:rPr lang="en-US" sz="4000" b="1" dirty="0" smtClean="0">
                <a:latin typeface="Andalus" pitchFamily="18" charset="-78"/>
                <a:cs typeface="Andalus" pitchFamily="18" charset="-78"/>
              </a:rPr>
              <a:t>After studied this lesson, students will be able to-</a:t>
            </a:r>
          </a:p>
          <a:p>
            <a:pPr marL="571500" indent="-571500" algn="just">
              <a:buFont typeface="Wingdings" pitchFamily="2" charset="2"/>
              <a:buChar char="v"/>
            </a:pPr>
            <a:r>
              <a:rPr lang="en-US" sz="4000" b="1" dirty="0" smtClean="0">
                <a:latin typeface="Andalus" pitchFamily="18" charset="-78"/>
                <a:cs typeface="Andalus" pitchFamily="18" charset="-78"/>
              </a:rPr>
              <a:t>tell a story</a:t>
            </a:r>
          </a:p>
          <a:p>
            <a:pPr marL="571500" indent="-571500" algn="just">
              <a:buFont typeface="Wingdings" pitchFamily="2" charset="2"/>
              <a:buChar char="v"/>
            </a:pPr>
            <a:r>
              <a:rPr lang="en-US" sz="4000" b="1" dirty="0">
                <a:latin typeface="Andalus" pitchFamily="18" charset="-78"/>
                <a:cs typeface="Andalus" pitchFamily="18" charset="-78"/>
              </a:rPr>
              <a:t>a</a:t>
            </a:r>
            <a:r>
              <a:rPr lang="en-US" sz="4000" b="1" dirty="0" smtClean="0">
                <a:latin typeface="Andalus" pitchFamily="18" charset="-78"/>
                <a:cs typeface="Andalus" pitchFamily="18" charset="-78"/>
              </a:rPr>
              <a:t>sk and answer questions</a:t>
            </a:r>
          </a:p>
          <a:p>
            <a:pPr marL="571500" indent="-571500" algn="just">
              <a:buFont typeface="Wingdings" pitchFamily="2" charset="2"/>
              <a:buChar char="v"/>
            </a:pPr>
            <a:r>
              <a:rPr lang="en-US" sz="4000" b="1" dirty="0">
                <a:latin typeface="Andalus" pitchFamily="18" charset="-78"/>
                <a:cs typeface="Andalus" pitchFamily="18" charset="-78"/>
              </a:rPr>
              <a:t>w</a:t>
            </a:r>
            <a:r>
              <a:rPr lang="en-US" sz="4000" b="1" dirty="0" smtClean="0">
                <a:latin typeface="Andalus" pitchFamily="18" charset="-78"/>
                <a:cs typeface="Andalus" pitchFamily="18" charset="-78"/>
              </a:rPr>
              <a:t>rite a story.</a:t>
            </a:r>
          </a:p>
          <a:p>
            <a:pPr algn="just"/>
            <a:endParaRPr lang="en-US" sz="4000" b="1" dirty="0" smtClean="0">
              <a:latin typeface="Andalus" pitchFamily="18" charset="-78"/>
              <a:cs typeface="Andalus" pitchFamily="18" charset="-78"/>
            </a:endParaRPr>
          </a:p>
          <a:p>
            <a:pPr algn="just"/>
            <a:endParaRPr lang="en-US" sz="4000" b="1" dirty="0">
              <a:latin typeface="Andalus" pitchFamily="18" charset="-78"/>
              <a:cs typeface="Andalus" pitchFamily="18" charset="-78"/>
            </a:endParaRPr>
          </a:p>
        </p:txBody>
      </p:sp>
    </p:spTree>
    <p:extLst>
      <p:ext uri="{BB962C8B-B14F-4D97-AF65-F5344CB8AC3E}">
        <p14:creationId xmlns:p14="http://schemas.microsoft.com/office/powerpoint/2010/main" val="28305199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6096000"/>
            <a:ext cx="8991600" cy="584775"/>
          </a:xfrm>
          <a:prstGeom prst="rect">
            <a:avLst/>
          </a:prstGeom>
          <a:noFill/>
        </p:spPr>
        <p:txBody>
          <a:bodyPr wrap="square" rtlCol="0">
            <a:spAutoFit/>
          </a:bodyPr>
          <a:lstStyle/>
          <a:p>
            <a:pPr algn="ctr"/>
            <a:r>
              <a:rPr lang="en-US" sz="3200" b="1" dirty="0" smtClean="0">
                <a:latin typeface="Andalus" pitchFamily="18" charset="-78"/>
                <a:cs typeface="Andalus" pitchFamily="18" charset="-78"/>
              </a:rPr>
              <a:t>Once there lived an honest wood cutter in a wood.</a:t>
            </a:r>
            <a:endParaRPr lang="en-US" sz="32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9244"/>
          <a:stretch/>
        </p:blipFill>
        <p:spPr>
          <a:xfrm>
            <a:off x="228600" y="457200"/>
            <a:ext cx="4800600" cy="554355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000" t="18695"/>
          <a:stretch/>
        </p:blipFill>
        <p:spPr>
          <a:xfrm>
            <a:off x="4800600" y="457200"/>
            <a:ext cx="4188600" cy="5543550"/>
          </a:xfrm>
          <a:prstGeom prst="rect">
            <a:avLst/>
          </a:prstGeom>
        </p:spPr>
      </p:pic>
    </p:spTree>
    <p:extLst>
      <p:ext uri="{BB962C8B-B14F-4D97-AF65-F5344CB8AC3E}">
        <p14:creationId xmlns:p14="http://schemas.microsoft.com/office/powerpoint/2010/main" val="2737586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514" y="5411450"/>
            <a:ext cx="8534400" cy="1323439"/>
          </a:xfrm>
          <a:prstGeom prst="rect">
            <a:avLst/>
          </a:prstGeom>
          <a:noFill/>
        </p:spPr>
        <p:txBody>
          <a:bodyPr wrap="square" rtlCol="0">
            <a:spAutoFit/>
          </a:bodyPr>
          <a:lstStyle/>
          <a:p>
            <a:pPr algn="just"/>
            <a:r>
              <a:rPr lang="en-US" sz="4000" b="1" dirty="0" smtClean="0">
                <a:latin typeface="Andalus" pitchFamily="18" charset="-78"/>
                <a:cs typeface="Andalus" pitchFamily="18" charset="-78"/>
              </a:rPr>
              <a:t>He used to cut wood to support his family by selling it in the market.</a:t>
            </a:r>
            <a:endParaRPr lang="en-US" sz="40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9067"/>
          <a:stretch/>
        </p:blipFill>
        <p:spPr>
          <a:xfrm>
            <a:off x="304800" y="381000"/>
            <a:ext cx="8458200" cy="483393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657182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562600"/>
            <a:ext cx="8534400" cy="1323439"/>
          </a:xfrm>
          <a:prstGeom prst="rect">
            <a:avLst/>
          </a:prstGeom>
          <a:noFill/>
        </p:spPr>
        <p:txBody>
          <a:bodyPr wrap="square" rtlCol="0">
            <a:spAutoFit/>
          </a:bodyPr>
          <a:lstStyle/>
          <a:p>
            <a:pPr algn="ctr"/>
            <a:r>
              <a:rPr lang="en-US" sz="4000" b="1" dirty="0" smtClean="0">
                <a:latin typeface="Andalus" pitchFamily="18" charset="-78"/>
                <a:cs typeface="Andalus" pitchFamily="18" charset="-78"/>
              </a:rPr>
              <a:t>One day he went to the wood as </a:t>
            </a:r>
          </a:p>
          <a:p>
            <a:pPr algn="ctr"/>
            <a:r>
              <a:rPr lang="en-US" sz="4000" b="1" dirty="0" smtClean="0">
                <a:latin typeface="Andalus" pitchFamily="18" charset="-78"/>
                <a:cs typeface="Andalus" pitchFamily="18" charset="-78"/>
              </a:rPr>
              <a:t>usual by the side of a river.</a:t>
            </a:r>
            <a:endParaRPr lang="en-US" sz="40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0683"/>
          <a:stretch/>
        </p:blipFill>
        <p:spPr>
          <a:xfrm>
            <a:off x="304800" y="381000"/>
            <a:ext cx="8534400" cy="5105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803521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259050"/>
            <a:ext cx="8534400" cy="1446550"/>
          </a:xfrm>
          <a:prstGeom prst="rect">
            <a:avLst/>
          </a:prstGeom>
          <a:noFill/>
        </p:spPr>
        <p:txBody>
          <a:bodyPr wrap="square" rtlCol="0">
            <a:spAutoFit/>
          </a:bodyPr>
          <a:lstStyle/>
          <a:p>
            <a:pPr algn="ctr"/>
            <a:r>
              <a:rPr lang="en-US" sz="4400" b="1" dirty="0" smtClean="0">
                <a:latin typeface="Andalus" pitchFamily="18" charset="-78"/>
                <a:cs typeface="Andalus" pitchFamily="18" charset="-78"/>
              </a:rPr>
              <a:t>He climbed up a tree and </a:t>
            </a:r>
          </a:p>
          <a:p>
            <a:pPr algn="ctr"/>
            <a:r>
              <a:rPr lang="en-US" sz="4400" b="1" dirty="0" smtClean="0">
                <a:latin typeface="Andalus" pitchFamily="18" charset="-78"/>
                <a:cs typeface="Andalus" pitchFamily="18" charset="-78"/>
              </a:rPr>
              <a:t>began to cut a branch of the tree.</a:t>
            </a:r>
            <a:endParaRPr lang="en-US" sz="4400" b="1" dirty="0">
              <a:latin typeface="Andalus" pitchFamily="18" charset="-78"/>
              <a:cs typeface="Andalus" pitchFamily="18" charset="-78"/>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0050"/>
          <a:stretch/>
        </p:blipFill>
        <p:spPr>
          <a:xfrm>
            <a:off x="304800" y="381000"/>
            <a:ext cx="8534400" cy="462914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737455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TotalTime>
  <Words>548</Words>
  <Application>Microsoft Office PowerPoint</Application>
  <PresentationFormat>On-screen Show (4:3)</PresentationFormat>
  <Paragraphs>65</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User</cp:lastModifiedBy>
  <cp:revision>39</cp:revision>
  <dcterms:created xsi:type="dcterms:W3CDTF">2014-03-01T00:25:40Z</dcterms:created>
  <dcterms:modified xsi:type="dcterms:W3CDTF">2016-12-21T09:28:28Z</dcterms:modified>
</cp:coreProperties>
</file>